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Average"/>
      <p:regular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verage-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Oswald-bold.fntdata"/><Relationship Id="rId14" Type="http://schemas.openxmlformats.org/officeDocument/2006/relationships/slide" Target="slides/slide10.xml"/><Relationship Id="rId36" Type="http://schemas.openxmlformats.org/officeDocument/2006/relationships/font" Target="fonts/Oswal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oftwaretestinghelp.com/white-box-testing-techniques-with-exampl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oftwaretestinghelp.com/unit-test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oftwaretestinghelp.com/what-is-integration-test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oftwaretestinghelp.com/black-box-test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oftwaretestinghelp.com/smoke-testing-and-sanity-testing-differen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oftwaretestinghelp.com/regression-testing-tools-and-methods/" TargetMode="External"/><Relationship Id="rId3" Type="http://schemas.openxmlformats.org/officeDocument/2006/relationships/hyperlink" Target="https://www.softwaretestinghelp.com/automation-testing-tutorial-1/"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oftwaretestinghelp.com/what-is-negative-test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oftwaretestinghelp.com/what-is-exploratory-testi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luralsight.com/" TargetMode="External"/><Relationship Id="rId3" Type="http://schemas.openxmlformats.org/officeDocument/2006/relationships/hyperlink" Target="https://qaboy.com" TargetMode="External"/><Relationship Id="rId4" Type="http://schemas.openxmlformats.org/officeDocument/2006/relationships/hyperlink" Target="http://makeseleniumeasy.com/"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oftware_engineering" TargetMode="External"/><Relationship Id="rId3" Type="http://schemas.openxmlformats.org/officeDocument/2006/relationships/hyperlink" Target="https://en.wikipedia.org/wiki/ISO_9000" TargetMode="External"/><Relationship Id="rId4" Type="http://schemas.openxmlformats.org/officeDocument/2006/relationships/hyperlink" Target="https://en.wikipedia.org/wiki/CMMI" TargetMode="External"/><Relationship Id="rId5" Type="http://schemas.openxmlformats.org/officeDocument/2006/relationships/hyperlink" Target="https://en.wikipedia.org/wiki/Regulatory_compliance" TargetMode="External"/><Relationship Id="rId6" Type="http://schemas.openxmlformats.org/officeDocument/2006/relationships/hyperlink" Target="https://en.wikipedia.org/wiki/Medical_device"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rum.org/resources/what-is-scrum" TargetMode="External"/><Relationship Id="rId3" Type="http://schemas.openxmlformats.org/officeDocument/2006/relationships/hyperlink" Target="https://www.softwaretestinghelp.com/types-of-software-testing/" TargetMode="External"/><Relationship Id="rId4" Type="http://schemas.openxmlformats.org/officeDocument/2006/relationships/hyperlink" Target="https://www.guru99.com/introduction-to-selenium.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1" Type="http://schemas.openxmlformats.org/officeDocument/2006/relationships/hyperlink" Target="https://www.scrum.org/resources/what-is-a-sprint-retrospective" TargetMode="External"/><Relationship Id="rId10" Type="http://schemas.openxmlformats.org/officeDocument/2006/relationships/hyperlink" Target="https://www.scrum.org/resources/what-is-a-sprint-retrospective" TargetMode="External"/><Relationship Id="rId13" Type="http://schemas.openxmlformats.org/officeDocument/2006/relationships/hyperlink" Target="https://www.scrum.org/resources/what-is-a-scrum-development-team" TargetMode="External"/><Relationship Id="rId12" Type="http://schemas.openxmlformats.org/officeDocument/2006/relationships/hyperlink" Target="https://www.scrum.org/resources/what-is-a-product-owner" TargetMode="External"/><Relationship Id="rId1" Type="http://schemas.openxmlformats.org/officeDocument/2006/relationships/notesMaster" Target="../notesMasters/notesMaster1.xml"/><Relationship Id="rId2" Type="http://schemas.openxmlformats.org/officeDocument/2006/relationships/hyperlink" Target="https://www.scrum.org/resources/what-is-a-sprint-in-scrum" TargetMode="External"/><Relationship Id="rId3" Type="http://schemas.openxmlformats.org/officeDocument/2006/relationships/hyperlink" Target="https://www.scrum.org/resources/what-is-a-sprint-in-scrum" TargetMode="External"/><Relationship Id="rId4" Type="http://schemas.openxmlformats.org/officeDocument/2006/relationships/hyperlink" Target="https://www.scrum.org/resources/what-is-sprint-planning" TargetMode="External"/><Relationship Id="rId9" Type="http://schemas.openxmlformats.org/officeDocument/2006/relationships/hyperlink" Target="https://www.scrum.org/resources/what-is-a-sprint-review" TargetMode="External"/><Relationship Id="rId14" Type="http://schemas.openxmlformats.org/officeDocument/2006/relationships/hyperlink" Target="https://www.scrum.org/resources/what-is-a-scrum-master" TargetMode="External"/><Relationship Id="rId5" Type="http://schemas.openxmlformats.org/officeDocument/2006/relationships/hyperlink" Target="https://www.scrum.org/resources/what-is-sprint-planning" TargetMode="External"/><Relationship Id="rId6" Type="http://schemas.openxmlformats.org/officeDocument/2006/relationships/hyperlink" Target="https://www.scrum.org/resources/what-is-a-daily-scrum" TargetMode="External"/><Relationship Id="rId7" Type="http://schemas.openxmlformats.org/officeDocument/2006/relationships/hyperlink" Target="https://www.scrum.org/resources/what-is-a-daily-scrum" TargetMode="External"/><Relationship Id="rId8" Type="http://schemas.openxmlformats.org/officeDocument/2006/relationships/hyperlink" Target="https://www.scrum.org/resources/what-is-a-sprint-review"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f89b5fd6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f89b5fd6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50">
                <a:solidFill>
                  <a:srgbClr val="D2D0CA"/>
                </a:solidFill>
              </a:rPr>
              <a:t>Functional testing types include:</a:t>
            </a:r>
            <a:endParaRPr b="1" sz="1150">
              <a:solidFill>
                <a:srgbClr val="D2D0CA"/>
              </a:solidFill>
            </a:endParaRPr>
          </a:p>
          <a:p>
            <a:pPr indent="-301625" lvl="0" marL="876300" rtl="0" algn="l">
              <a:lnSpc>
                <a:spcPct val="115000"/>
              </a:lnSpc>
              <a:spcBef>
                <a:spcPts val="1500"/>
              </a:spcBef>
              <a:spcAft>
                <a:spcPts val="0"/>
              </a:spcAft>
              <a:buClr>
                <a:srgbClr val="D2D0CA"/>
              </a:buClr>
              <a:buSzPts val="1150"/>
              <a:buChar char="●"/>
            </a:pPr>
            <a:r>
              <a:rPr lang="en" sz="1150">
                <a:solidFill>
                  <a:srgbClr val="D2D0CA"/>
                </a:solidFill>
              </a:rPr>
              <a:t>Unit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Integration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System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Sanity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Smoke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Interface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Regression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Beta/Acceptance testing</a:t>
            </a:r>
            <a:endParaRPr sz="1150">
              <a:solidFill>
                <a:srgbClr val="D2D0CA"/>
              </a:solidFill>
            </a:endParaRPr>
          </a:p>
          <a:p>
            <a:pPr indent="0" lvl="0" marL="0" rtl="0" algn="l">
              <a:lnSpc>
                <a:spcPct val="115000"/>
              </a:lnSpc>
              <a:spcBef>
                <a:spcPts val="3400"/>
              </a:spcBef>
              <a:spcAft>
                <a:spcPts val="0"/>
              </a:spcAft>
              <a:buClr>
                <a:srgbClr val="000000"/>
              </a:buClr>
              <a:buSzPts val="1100"/>
              <a:buFont typeface="Arial"/>
              <a:buNone/>
            </a:pPr>
            <a:r>
              <a:rPr b="1" lang="en" sz="1150">
                <a:solidFill>
                  <a:srgbClr val="D2D0CA"/>
                </a:solidFill>
              </a:rPr>
              <a:t>Non-functional testing types include:</a:t>
            </a:r>
            <a:endParaRPr b="1" sz="1150">
              <a:solidFill>
                <a:srgbClr val="D2D0CA"/>
              </a:solidFill>
            </a:endParaRPr>
          </a:p>
          <a:p>
            <a:pPr indent="-301625" lvl="0" marL="876300" rtl="0" algn="l">
              <a:lnSpc>
                <a:spcPct val="115000"/>
              </a:lnSpc>
              <a:spcBef>
                <a:spcPts val="1500"/>
              </a:spcBef>
              <a:spcAft>
                <a:spcPts val="0"/>
              </a:spcAft>
              <a:buClr>
                <a:srgbClr val="D2D0CA"/>
              </a:buClr>
              <a:buSzPts val="1150"/>
              <a:buChar char="●"/>
            </a:pPr>
            <a:r>
              <a:rPr lang="en" sz="1150">
                <a:solidFill>
                  <a:srgbClr val="D2D0CA"/>
                </a:solidFill>
              </a:rPr>
              <a:t>Performance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Load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Stress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Volume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Security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Compatibility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Install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Recovery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Reliability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Usability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Compliance testing</a:t>
            </a:r>
            <a:endParaRPr sz="1150">
              <a:solidFill>
                <a:srgbClr val="D2D0CA"/>
              </a:solidFill>
            </a:endParaRPr>
          </a:p>
          <a:p>
            <a:pPr indent="-301625" lvl="0" marL="876300" rtl="0" algn="l">
              <a:lnSpc>
                <a:spcPct val="115000"/>
              </a:lnSpc>
              <a:spcBef>
                <a:spcPts val="0"/>
              </a:spcBef>
              <a:spcAft>
                <a:spcPts val="0"/>
              </a:spcAft>
              <a:buClr>
                <a:srgbClr val="D2D0CA"/>
              </a:buClr>
              <a:buSzPts val="1150"/>
              <a:buChar char="●"/>
            </a:pPr>
            <a:r>
              <a:rPr lang="en" sz="1150">
                <a:solidFill>
                  <a:srgbClr val="D2D0CA"/>
                </a:solidFill>
              </a:rPr>
              <a:t>Localization testing</a:t>
            </a:r>
            <a:endParaRPr sz="1150">
              <a:solidFill>
                <a:srgbClr val="D2D0CA"/>
              </a:solidFill>
            </a:endParaRPr>
          </a:p>
          <a:p>
            <a:pPr indent="0" lvl="0" marL="0" rtl="0" algn="l">
              <a:spcBef>
                <a:spcPts val="34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fc9d2a4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fc9d2a4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50" u="sng">
                <a:solidFill>
                  <a:srgbClr val="FF5050"/>
                </a:solidFill>
                <a:hlinkClick r:id="rId2"/>
              </a:rPr>
              <a:t>White Box testing</a:t>
            </a:r>
            <a:r>
              <a:rPr lang="en" sz="1150">
                <a:solidFill>
                  <a:srgbClr val="D2D0CA"/>
                </a:solidFill>
              </a:rPr>
              <a:t> is based on the knowledge about the internal logic of an application’s code.</a:t>
            </a:r>
            <a:endParaRPr sz="1150">
              <a:solidFill>
                <a:srgbClr val="D2D0CA"/>
              </a:solidFill>
            </a:endParaRPr>
          </a:p>
          <a:p>
            <a:pPr indent="0" lvl="0" marL="0" rtl="0" algn="l">
              <a:lnSpc>
                <a:spcPct val="115000"/>
              </a:lnSpc>
              <a:spcBef>
                <a:spcPts val="1500"/>
              </a:spcBef>
              <a:spcAft>
                <a:spcPts val="0"/>
              </a:spcAft>
              <a:buClr>
                <a:srgbClr val="000000"/>
              </a:buClr>
              <a:buSzPts val="1100"/>
              <a:buFont typeface="Arial"/>
              <a:buNone/>
            </a:pPr>
            <a:r>
              <a:rPr lang="en" sz="1150">
                <a:solidFill>
                  <a:srgbClr val="D2D0CA"/>
                </a:solidFill>
              </a:rPr>
              <a:t>It is also known as Glass box Testing. Internal software and code working should be known for performing this type of testing. Under these tests are based on the coverage of code statements, branches, paths, conditions etc.</a:t>
            </a:r>
            <a:endParaRPr sz="1150">
              <a:solidFill>
                <a:srgbClr val="D2D0CA"/>
              </a:solidFill>
            </a:endParaRPr>
          </a:p>
          <a:p>
            <a:pPr indent="0" lvl="0" marL="0" rtl="0" algn="l">
              <a:spcBef>
                <a:spcPts val="15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fc9d2a4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fc9d2a4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D2D0CA"/>
                </a:solidFill>
                <a:highlight>
                  <a:srgbClr val="17181C"/>
                </a:highlight>
              </a:rPr>
              <a:t>Testing of an individual software component or module is termed as </a:t>
            </a:r>
            <a:r>
              <a:rPr lang="en" sz="1150" u="sng">
                <a:solidFill>
                  <a:srgbClr val="FF5050"/>
                </a:solidFill>
                <a:highlight>
                  <a:srgbClr val="17181C"/>
                </a:highlight>
                <a:hlinkClick r:id="rId2"/>
              </a:rPr>
              <a:t>Unit Testing</a:t>
            </a:r>
            <a:r>
              <a:rPr lang="en" sz="1150">
                <a:solidFill>
                  <a:srgbClr val="D2D0CA"/>
                </a:solidFill>
                <a:highlight>
                  <a:srgbClr val="17181C"/>
                </a:highlight>
              </a:rPr>
              <a:t>. It is typically done by the programmer and not by testers, as it requires a detailed knowledge of the internal program design and code. It may also require developing test driver modules or test harnesses.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fc9d2a4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fc9d2a4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D2D0CA"/>
                </a:solidFill>
                <a:highlight>
                  <a:srgbClr val="17181C"/>
                </a:highlight>
              </a:rPr>
              <a:t>Testing of all integrated modules to verify the combined functionality after integration is </a:t>
            </a:r>
            <a:r>
              <a:rPr lang="en" sz="1150" u="sng">
                <a:solidFill>
                  <a:srgbClr val="FF5050"/>
                </a:solidFill>
                <a:highlight>
                  <a:srgbClr val="17181C"/>
                </a:highlight>
                <a:hlinkClick r:id="rId2"/>
              </a:rPr>
              <a:t>termed as Integration Testing</a:t>
            </a:r>
            <a:r>
              <a:rPr lang="en" sz="1150">
                <a:solidFill>
                  <a:srgbClr val="D2D0CA"/>
                </a:solidFill>
                <a:highlight>
                  <a:srgbClr val="17181C"/>
                </a:highlight>
              </a:rPr>
              <a:t>. Modules are typically code modules, individual applications, client and server applications on a network, etc. This type of testing is especially relevant to client/server and distributed systems.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fc9d2a46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fc9d2a4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50">
                <a:solidFill>
                  <a:srgbClr val="D2D0CA"/>
                </a:solidFill>
              </a:rPr>
              <a:t>Internal system design is not considered in this type of testing. Tests are based on the requirements and functionality.</a:t>
            </a:r>
            <a:endParaRPr sz="1150">
              <a:solidFill>
                <a:srgbClr val="D2D0CA"/>
              </a:solidFill>
            </a:endParaRPr>
          </a:p>
          <a:p>
            <a:pPr indent="0" lvl="0" marL="0" rtl="0" algn="l">
              <a:lnSpc>
                <a:spcPct val="115000"/>
              </a:lnSpc>
              <a:spcBef>
                <a:spcPts val="1500"/>
              </a:spcBef>
              <a:spcAft>
                <a:spcPts val="0"/>
              </a:spcAft>
              <a:buClr>
                <a:srgbClr val="000000"/>
              </a:buClr>
              <a:buSzPts val="1100"/>
              <a:buFont typeface="Arial"/>
              <a:buNone/>
            </a:pPr>
            <a:r>
              <a:rPr lang="en" sz="1150">
                <a:solidFill>
                  <a:srgbClr val="D2D0CA"/>
                </a:solidFill>
              </a:rPr>
              <a:t>Detailed information about the advantages, disadvantages, and </a:t>
            </a:r>
            <a:r>
              <a:rPr lang="en" sz="1150" u="sng">
                <a:solidFill>
                  <a:srgbClr val="FF5050"/>
                </a:solidFill>
                <a:hlinkClick r:id="rId2"/>
              </a:rPr>
              <a:t>types of Black box testing</a:t>
            </a:r>
            <a:r>
              <a:rPr lang="en" sz="1150">
                <a:solidFill>
                  <a:srgbClr val="D2D0CA"/>
                </a:solidFill>
              </a:rPr>
              <a:t> can be seen </a:t>
            </a:r>
            <a:r>
              <a:rPr i="1" lang="en" sz="1150">
                <a:solidFill>
                  <a:srgbClr val="D2D0CA"/>
                </a:solidFill>
              </a:rPr>
              <a:t>here</a:t>
            </a:r>
            <a:r>
              <a:rPr lang="en" sz="1150">
                <a:solidFill>
                  <a:srgbClr val="D2D0CA"/>
                </a:solidFill>
              </a:rPr>
              <a:t>.</a:t>
            </a:r>
            <a:endParaRPr sz="1150">
              <a:solidFill>
                <a:srgbClr val="D2D0CA"/>
              </a:solidFill>
            </a:endParaRPr>
          </a:p>
          <a:p>
            <a:pPr indent="0" lvl="0" marL="0" rtl="0" algn="l">
              <a:spcBef>
                <a:spcPts val="15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fc9d2a46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fc9d2a46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50">
                <a:solidFill>
                  <a:srgbClr val="D2D0CA"/>
                </a:solidFill>
              </a:rPr>
              <a:t>Whenever a new build is provided by the development team then the software testing team validates the build and ensures that no major issue exists.</a:t>
            </a:r>
            <a:endParaRPr sz="1150">
              <a:solidFill>
                <a:srgbClr val="D2D0CA"/>
              </a:solidFill>
            </a:endParaRPr>
          </a:p>
          <a:p>
            <a:pPr indent="0" lvl="0" marL="0" rtl="0" algn="l">
              <a:lnSpc>
                <a:spcPct val="115000"/>
              </a:lnSpc>
              <a:spcBef>
                <a:spcPts val="1500"/>
              </a:spcBef>
              <a:spcAft>
                <a:spcPts val="0"/>
              </a:spcAft>
              <a:buClr>
                <a:srgbClr val="000000"/>
              </a:buClr>
              <a:buSzPts val="1100"/>
              <a:buFont typeface="Arial"/>
              <a:buNone/>
            </a:pPr>
            <a:r>
              <a:rPr lang="en" sz="1150">
                <a:solidFill>
                  <a:srgbClr val="D2D0CA"/>
                </a:solidFill>
              </a:rPr>
              <a:t>The testing team ensures that the build is stable and a detailed level of testing is carried out further. </a:t>
            </a:r>
            <a:r>
              <a:rPr lang="en" sz="1150" u="sng">
                <a:solidFill>
                  <a:srgbClr val="FF5050"/>
                </a:solidFill>
                <a:hlinkClick r:id="rId2"/>
              </a:rPr>
              <a:t>Smoke Testing</a:t>
            </a:r>
            <a:r>
              <a:rPr lang="en" sz="1150">
                <a:solidFill>
                  <a:srgbClr val="D2D0CA"/>
                </a:solidFill>
              </a:rPr>
              <a:t> checks that no show stopper defect exists in the build which will prevent the testing team to test the application in detail.</a:t>
            </a:r>
            <a:endParaRPr sz="1150">
              <a:solidFill>
                <a:srgbClr val="D2D0CA"/>
              </a:solidFill>
            </a:endParaRPr>
          </a:p>
          <a:p>
            <a:pPr indent="0" lvl="0" marL="0" rtl="0" algn="l">
              <a:lnSpc>
                <a:spcPct val="115000"/>
              </a:lnSpc>
              <a:spcBef>
                <a:spcPts val="1500"/>
              </a:spcBef>
              <a:spcAft>
                <a:spcPts val="0"/>
              </a:spcAft>
              <a:buClr>
                <a:srgbClr val="000000"/>
              </a:buClr>
              <a:buSzPts val="1100"/>
              <a:buFont typeface="Arial"/>
              <a:buNone/>
            </a:pPr>
            <a:r>
              <a:rPr lang="en" sz="1150">
                <a:solidFill>
                  <a:srgbClr val="D2D0CA"/>
                </a:solidFill>
              </a:rPr>
              <a:t>If testers find that the major critical functionality is broken down at the initial stage itself then testing team can reject the build and inform accordingly to the development team. Smoke Testing is carried out to a detailed level of any functional or regression testing.</a:t>
            </a:r>
            <a:endParaRPr sz="1150">
              <a:solidFill>
                <a:srgbClr val="D2D0CA"/>
              </a:solidFill>
            </a:endParaRPr>
          </a:p>
          <a:p>
            <a:pPr indent="0" lvl="0" marL="0" rtl="0" algn="l">
              <a:spcBef>
                <a:spcPts val="15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fc9d2a46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fc9d2a46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D2D0CA"/>
                </a:solidFill>
                <a:highlight>
                  <a:srgbClr val="17181C"/>
                </a:highlight>
              </a:rPr>
              <a:t>Testing an application as a whole for the modification in any module or functionality is termed as Regression Testing. It is difficult to cover all the system in </a:t>
            </a:r>
            <a:r>
              <a:rPr lang="en" sz="1150" u="sng">
                <a:solidFill>
                  <a:srgbClr val="FF5050"/>
                </a:solidFill>
                <a:highlight>
                  <a:srgbClr val="17181C"/>
                </a:highlight>
                <a:hlinkClick r:id="rId2"/>
              </a:rPr>
              <a:t>Regression Testing</a:t>
            </a:r>
            <a:r>
              <a:rPr lang="en" sz="1150">
                <a:solidFill>
                  <a:srgbClr val="D2D0CA"/>
                </a:solidFill>
                <a:highlight>
                  <a:srgbClr val="17181C"/>
                </a:highlight>
              </a:rPr>
              <a:t>, so typically </a:t>
            </a:r>
            <a:r>
              <a:rPr lang="en" sz="1150" u="sng">
                <a:solidFill>
                  <a:srgbClr val="FF5050"/>
                </a:solidFill>
                <a:highlight>
                  <a:srgbClr val="17181C"/>
                </a:highlight>
                <a:hlinkClick r:id="rId3"/>
              </a:rPr>
              <a:t>automation testing tools</a:t>
            </a:r>
            <a:r>
              <a:rPr lang="en" sz="1150">
                <a:solidFill>
                  <a:srgbClr val="D2D0CA"/>
                </a:solidFill>
                <a:highlight>
                  <a:srgbClr val="17181C"/>
                </a:highlight>
              </a:rPr>
              <a:t> are used for these types of testing.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fc9d2a4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fc9d2a4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D2D0CA"/>
                </a:solidFill>
                <a:highlight>
                  <a:srgbClr val="17181C"/>
                </a:highlight>
              </a:rPr>
              <a:t>The objective of Happy Path Testing is to test an application successfully on a positive flow. It does not look for negative or error conditions. The focus is only on the valid and positive inputs through which application generates the expected output.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fc9d2a46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fc9d2a46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D2D0CA"/>
                </a:solidFill>
                <a:highlight>
                  <a:srgbClr val="17181C"/>
                </a:highlight>
              </a:rPr>
              <a:t>Testers having the mindset of “attitude to break” and using negative testing they validate that if system or application breaks. </a:t>
            </a:r>
            <a:r>
              <a:rPr lang="en" sz="1150" u="sng">
                <a:solidFill>
                  <a:srgbClr val="FF5050"/>
                </a:solidFill>
                <a:highlight>
                  <a:srgbClr val="17181C"/>
                </a:highlight>
                <a:hlinkClick r:id="rId2"/>
              </a:rPr>
              <a:t>A negative testing technique</a:t>
            </a:r>
            <a:r>
              <a:rPr lang="en" sz="1150">
                <a:solidFill>
                  <a:srgbClr val="D2D0CA"/>
                </a:solidFill>
                <a:highlight>
                  <a:srgbClr val="17181C"/>
                </a:highlight>
              </a:rPr>
              <a:t> is performed using incorrect data, invalid data or input. It validates that if the system throws an error of invalid input and behaves as expected.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fc9d2a46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fc9d2a46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50">
                <a:solidFill>
                  <a:srgbClr val="D2D0CA"/>
                </a:solidFill>
              </a:rPr>
              <a:t>Exploratory Testing is informal testing performed by the testing team. The objective of this testing is to explore the application and looking for defects that exist in the application. Sometimes it may happen that during this testing major defect discovered can even cause system failure.</a:t>
            </a:r>
            <a:endParaRPr sz="1150">
              <a:solidFill>
                <a:srgbClr val="D2D0CA"/>
              </a:solidFill>
            </a:endParaRPr>
          </a:p>
          <a:p>
            <a:pPr indent="0" lvl="0" marL="0" rtl="0" algn="l">
              <a:lnSpc>
                <a:spcPct val="115000"/>
              </a:lnSpc>
              <a:spcBef>
                <a:spcPts val="1500"/>
              </a:spcBef>
              <a:spcAft>
                <a:spcPts val="0"/>
              </a:spcAft>
              <a:buClr>
                <a:srgbClr val="000000"/>
              </a:buClr>
              <a:buSzPts val="1100"/>
              <a:buFont typeface="Arial"/>
              <a:buNone/>
            </a:pPr>
            <a:r>
              <a:rPr lang="en" sz="1150">
                <a:solidFill>
                  <a:srgbClr val="D2D0CA"/>
                </a:solidFill>
              </a:rPr>
              <a:t>During exploratory testing, it is advisable to keep a track of what flow you have tested and what activity you did before the start of the specific flow.</a:t>
            </a:r>
            <a:endParaRPr sz="1150">
              <a:solidFill>
                <a:srgbClr val="D2D0CA"/>
              </a:solidFill>
            </a:endParaRPr>
          </a:p>
          <a:p>
            <a:pPr indent="0" lvl="0" marL="0" rtl="0" algn="l">
              <a:lnSpc>
                <a:spcPct val="115000"/>
              </a:lnSpc>
              <a:spcBef>
                <a:spcPts val="1500"/>
              </a:spcBef>
              <a:spcAft>
                <a:spcPts val="0"/>
              </a:spcAft>
              <a:buClr>
                <a:srgbClr val="000000"/>
              </a:buClr>
              <a:buSzPts val="1100"/>
              <a:buFont typeface="Arial"/>
              <a:buNone/>
            </a:pPr>
            <a:r>
              <a:rPr lang="en" sz="1150" u="sng">
                <a:solidFill>
                  <a:srgbClr val="FF5050"/>
                </a:solidFill>
                <a:hlinkClick r:id="rId2"/>
              </a:rPr>
              <a:t>An exploratory testing technique</a:t>
            </a:r>
            <a:r>
              <a:rPr lang="en" sz="1150">
                <a:solidFill>
                  <a:srgbClr val="D2D0CA"/>
                </a:solidFill>
              </a:rPr>
              <a:t> is performed without documentation and test cases.</a:t>
            </a:r>
            <a:endParaRPr sz="1150">
              <a:solidFill>
                <a:srgbClr val="D2D0CA"/>
              </a:solidFill>
            </a:endParaRPr>
          </a:p>
          <a:p>
            <a:pPr indent="0" lvl="0" marL="0" rtl="0" algn="l">
              <a:spcBef>
                <a:spcPts val="15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f89b5fd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f89b5fd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fc9d2a46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fc9d2a46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f89b5fd6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f89b5fd6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f08565ed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f08565ed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f08565ed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f08565ed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f89b5fd6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f89b5fd6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DBD9D5"/>
                </a:solidFill>
                <a:highlight>
                  <a:srgbClr val="17181C"/>
                </a:highlight>
              </a:rPr>
              <a:t>Selenium is a free (open source) automated testing suite for web applications across different browsers and platforms. It is quite similar to HP Quick Test Pro (QTP now UFT) only that Selenium focuses on automating web-based applications. Testing done using Selenium tool is usually referred as Selenium Testing.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f89b5fd6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f89b5fd6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f89b5fd6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f89b5fd6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f08565ed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f08565ed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fc9d2a46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fc9d2a46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https://www.pluralsight.com/</a:t>
            </a:r>
            <a:r>
              <a:rPr lang="en"/>
              <a:t> - John Sonmez</a:t>
            </a:r>
            <a:endParaRPr/>
          </a:p>
          <a:p>
            <a:pPr indent="0" lvl="0" marL="0" rtl="0" algn="l">
              <a:spcBef>
                <a:spcPts val="0"/>
              </a:spcBef>
              <a:spcAft>
                <a:spcPts val="0"/>
              </a:spcAft>
              <a:buNone/>
            </a:pPr>
            <a:r>
              <a:rPr lang="en" u="sng">
                <a:solidFill>
                  <a:schemeClr val="hlink"/>
                </a:solidFill>
                <a:hlinkClick r:id="rId3"/>
              </a:rPr>
              <a:t>https://qaboy.com</a:t>
            </a:r>
            <a:r>
              <a:rPr lang="en"/>
              <a:t> </a:t>
            </a:r>
            <a:endParaRPr/>
          </a:p>
          <a:p>
            <a:pPr indent="0" lvl="0" marL="0" rtl="0" algn="l">
              <a:spcBef>
                <a:spcPts val="0"/>
              </a:spcBef>
              <a:spcAft>
                <a:spcPts val="0"/>
              </a:spcAft>
              <a:buNone/>
            </a:pPr>
            <a:r>
              <a:rPr lang="en" u="sng">
                <a:solidFill>
                  <a:schemeClr val="hlink"/>
                </a:solidFill>
                <a:hlinkClick r:id="rId4"/>
              </a:rPr>
              <a:t>http://makeseleniumeasy.com/</a:t>
            </a:r>
            <a:r>
              <a:rPr lang="en"/>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f08565ed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f08565ed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f08565e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f08565e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DBD9D5"/>
                </a:solidFill>
                <a:highlight>
                  <a:srgbClr val="17181C"/>
                </a:highlight>
              </a:rPr>
              <a:t>Software quality assurance refers to monitoring the </a:t>
            </a:r>
            <a:r>
              <a:rPr lang="en" sz="1050" u="sng">
                <a:solidFill>
                  <a:srgbClr val="8A7FFF"/>
                </a:solidFill>
                <a:highlight>
                  <a:srgbClr val="17181C"/>
                </a:highlight>
                <a:hlinkClick r:id="rId2"/>
              </a:rPr>
              <a:t>software engineering</a:t>
            </a:r>
            <a:r>
              <a:rPr lang="en" sz="1050">
                <a:solidFill>
                  <a:srgbClr val="DBD9D5"/>
                </a:solidFill>
                <a:highlight>
                  <a:srgbClr val="17181C"/>
                </a:highlight>
              </a:rPr>
              <a:t> processes and methods used to ensure quality. Various methods are employed for this, such as ensuring conformance to one or more standards, such as </a:t>
            </a:r>
            <a:r>
              <a:rPr lang="en" sz="1050" u="sng">
                <a:solidFill>
                  <a:srgbClr val="8A7FFF"/>
                </a:solidFill>
                <a:highlight>
                  <a:srgbClr val="17181C"/>
                </a:highlight>
                <a:hlinkClick r:id="rId3"/>
              </a:rPr>
              <a:t>ISO 9000</a:t>
            </a:r>
            <a:r>
              <a:rPr lang="en" sz="1050">
                <a:solidFill>
                  <a:srgbClr val="DBD9D5"/>
                </a:solidFill>
                <a:highlight>
                  <a:srgbClr val="17181C"/>
                </a:highlight>
              </a:rPr>
              <a:t> or a model such as </a:t>
            </a:r>
            <a:r>
              <a:rPr lang="en" sz="1050" u="sng">
                <a:solidFill>
                  <a:srgbClr val="8A7FFF"/>
                </a:solidFill>
                <a:highlight>
                  <a:srgbClr val="17181C"/>
                </a:highlight>
                <a:hlinkClick r:id="rId4"/>
              </a:rPr>
              <a:t>CMMI</a:t>
            </a:r>
            <a:r>
              <a:rPr lang="en" sz="1050">
                <a:solidFill>
                  <a:srgbClr val="DBD9D5"/>
                </a:solidFill>
                <a:highlight>
                  <a:srgbClr val="17181C"/>
                </a:highlight>
              </a:rPr>
              <a:t>. In addition, enterprise quality management software is used to correct issues such as supply chain disaggregation and to ensure </a:t>
            </a:r>
            <a:r>
              <a:rPr lang="en" sz="1050" u="sng">
                <a:solidFill>
                  <a:srgbClr val="8A7FFF"/>
                </a:solidFill>
                <a:highlight>
                  <a:srgbClr val="17181C"/>
                </a:highlight>
                <a:hlinkClick r:id="rId5"/>
              </a:rPr>
              <a:t>regulatory compliance</a:t>
            </a:r>
            <a:r>
              <a:rPr lang="en" sz="1050">
                <a:solidFill>
                  <a:srgbClr val="DBD9D5"/>
                </a:solidFill>
                <a:highlight>
                  <a:srgbClr val="17181C"/>
                </a:highlight>
              </a:rPr>
              <a:t>; these are vital for </a:t>
            </a:r>
            <a:r>
              <a:rPr lang="en" sz="1050" u="sng">
                <a:solidFill>
                  <a:srgbClr val="8A7FFF"/>
                </a:solidFill>
                <a:highlight>
                  <a:srgbClr val="17181C"/>
                </a:highlight>
                <a:hlinkClick r:id="rId6"/>
              </a:rPr>
              <a:t>medical device</a:t>
            </a:r>
            <a:r>
              <a:rPr lang="en" sz="1050">
                <a:solidFill>
                  <a:srgbClr val="DBD9D5"/>
                </a:solidFill>
                <a:highlight>
                  <a:srgbClr val="17181C"/>
                </a:highlight>
              </a:rPr>
              <a:t> manufacturers.</a:t>
            </a:r>
            <a:endParaRPr sz="1050">
              <a:solidFill>
                <a:srgbClr val="DBD9D5"/>
              </a:solidFill>
              <a:highlight>
                <a:srgbClr val="17181C"/>
              </a:highlight>
            </a:endParaRPr>
          </a:p>
          <a:p>
            <a:pPr indent="0" lvl="0" marL="0" rtl="0" algn="l">
              <a:spcBef>
                <a:spcPts val="0"/>
              </a:spcBef>
              <a:spcAft>
                <a:spcPts val="0"/>
              </a:spcAft>
              <a:buNone/>
            </a:pPr>
            <a:r>
              <a:t/>
            </a:r>
            <a:endParaRPr sz="1050">
              <a:solidFill>
                <a:srgbClr val="DBD9D5"/>
              </a:solidFill>
              <a:highlight>
                <a:srgbClr val="17181C"/>
              </a:highlight>
            </a:endParaRPr>
          </a:p>
          <a:p>
            <a:pPr indent="0" lvl="0" marL="0" rtl="0" algn="l">
              <a:spcBef>
                <a:spcPts val="0"/>
              </a:spcBef>
              <a:spcAft>
                <a:spcPts val="0"/>
              </a:spcAft>
              <a:buNone/>
            </a:pPr>
            <a:r>
              <a:t/>
            </a:r>
            <a:endParaRPr sz="1050">
              <a:solidFill>
                <a:srgbClr val="DBD9D5"/>
              </a:solidFill>
              <a:highlight>
                <a:srgbClr val="17181C"/>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f08565ed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f08565ed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a:p>
            <a:pPr indent="0" lvl="0" marL="0" rtl="0" algn="l">
              <a:spcBef>
                <a:spcPts val="0"/>
              </a:spcBef>
              <a:spcAft>
                <a:spcPts val="0"/>
              </a:spcAft>
              <a:buNone/>
            </a:pPr>
            <a:r>
              <a:rPr lang="en" u="sng">
                <a:solidFill>
                  <a:schemeClr val="hlink"/>
                </a:solidFill>
                <a:hlinkClick r:id="rId2"/>
              </a:rPr>
              <a:t>https://www.scrum.org/resources/what-is-scrum</a:t>
            </a:r>
            <a:r>
              <a:rPr lang="en"/>
              <a:t> </a:t>
            </a:r>
            <a:endParaRPr/>
          </a:p>
          <a:p>
            <a:pPr indent="0" lvl="0" marL="0" rtl="0" algn="l">
              <a:spcBef>
                <a:spcPts val="0"/>
              </a:spcBef>
              <a:spcAft>
                <a:spcPts val="0"/>
              </a:spcAft>
              <a:buNone/>
            </a:pPr>
            <a:r>
              <a:rPr lang="en" u="sng">
                <a:solidFill>
                  <a:schemeClr val="hlink"/>
                </a:solidFill>
                <a:hlinkClick r:id="rId3"/>
              </a:rPr>
              <a:t>https://www.softwaretestinghelp.com/types-of-software-testing/</a:t>
            </a:r>
            <a:r>
              <a:rPr lang="en"/>
              <a:t> </a:t>
            </a:r>
            <a:endParaRPr/>
          </a:p>
          <a:p>
            <a:pPr indent="0" lvl="0" marL="0" rtl="0" algn="l">
              <a:spcBef>
                <a:spcPts val="0"/>
              </a:spcBef>
              <a:spcAft>
                <a:spcPts val="0"/>
              </a:spcAft>
              <a:buNone/>
            </a:pPr>
            <a:r>
              <a:rPr lang="en" u="sng">
                <a:solidFill>
                  <a:schemeClr val="hlink"/>
                </a:solidFill>
                <a:hlinkClick r:id="rId4"/>
              </a:rPr>
              <a:t>https://www.guru99.com/introduction-to-selenium.html</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f89b5fd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f89b5fd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f08565e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f08565e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f89b5fd6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f89b5fd6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ACBFCF"/>
              </a:solidFill>
              <a:highlight>
                <a:srgbClr val="17181C"/>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f08565ed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f08565ed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350">
                <a:solidFill>
                  <a:srgbClr val="ACBFCF"/>
                </a:solidFill>
                <a:highlight>
                  <a:srgbClr val="17181C"/>
                </a:highlight>
              </a:rPr>
              <a:t>Scrum is a framework within which people can address complex adaptive problems, while productively and creatively delivering products of the highest possible value.</a:t>
            </a:r>
            <a:endParaRPr sz="1350">
              <a:solidFill>
                <a:srgbClr val="ACBFCF"/>
              </a:solidFill>
              <a:highlight>
                <a:srgbClr val="17181C"/>
              </a:highlight>
            </a:endParaRPr>
          </a:p>
          <a:p>
            <a:pPr indent="0" lvl="0" marL="0" rtl="0" algn="l">
              <a:spcBef>
                <a:spcPts val="0"/>
              </a:spcBef>
              <a:spcAft>
                <a:spcPts val="0"/>
              </a:spcAft>
              <a:buClr>
                <a:srgbClr val="000000"/>
              </a:buClr>
              <a:buSzPts val="1100"/>
              <a:buFont typeface="Arial"/>
              <a:buNone/>
            </a:pPr>
            <a:r>
              <a:t/>
            </a:r>
            <a:endParaRPr sz="1350">
              <a:solidFill>
                <a:srgbClr val="ACBFCF"/>
              </a:solidFill>
              <a:highlight>
                <a:srgbClr val="17181C"/>
              </a:highlight>
            </a:endParaRPr>
          </a:p>
          <a:p>
            <a:pPr indent="0" lvl="0" marL="0" rtl="0" algn="just">
              <a:lnSpc>
                <a:spcPct val="115000"/>
              </a:lnSpc>
              <a:spcBef>
                <a:spcPts val="0"/>
              </a:spcBef>
              <a:spcAft>
                <a:spcPts val="0"/>
              </a:spcAft>
              <a:buClr>
                <a:srgbClr val="000000"/>
              </a:buClr>
              <a:buSzPts val="1100"/>
              <a:buFont typeface="Arial"/>
              <a:buNone/>
            </a:pPr>
            <a:r>
              <a:rPr lang="en" sz="1350">
                <a:solidFill>
                  <a:srgbClr val="ACBFCF"/>
                </a:solidFill>
              </a:rPr>
              <a:t>Scrum is:</a:t>
            </a:r>
            <a:endParaRPr sz="1350">
              <a:solidFill>
                <a:srgbClr val="ACBFCF"/>
              </a:solidFill>
            </a:endParaRPr>
          </a:p>
          <a:p>
            <a:pPr indent="-314325" lvl="0" marL="457200" rtl="0" algn="just">
              <a:lnSpc>
                <a:spcPct val="115000"/>
              </a:lnSpc>
              <a:spcBef>
                <a:spcPts val="1100"/>
              </a:spcBef>
              <a:spcAft>
                <a:spcPts val="0"/>
              </a:spcAft>
              <a:buClr>
                <a:srgbClr val="ACBFCF"/>
              </a:buClr>
              <a:buSzPts val="1350"/>
              <a:buChar char="●"/>
            </a:pPr>
            <a:r>
              <a:rPr lang="en" sz="1350">
                <a:solidFill>
                  <a:srgbClr val="ACBFCF"/>
                </a:solidFill>
              </a:rPr>
              <a:t>Lightweight</a:t>
            </a:r>
            <a:endParaRPr sz="1350">
              <a:solidFill>
                <a:srgbClr val="ACBFCF"/>
              </a:solidFill>
            </a:endParaRPr>
          </a:p>
          <a:p>
            <a:pPr indent="-314325" lvl="0" marL="457200" rtl="0" algn="just">
              <a:lnSpc>
                <a:spcPct val="115000"/>
              </a:lnSpc>
              <a:spcBef>
                <a:spcPts val="0"/>
              </a:spcBef>
              <a:spcAft>
                <a:spcPts val="0"/>
              </a:spcAft>
              <a:buClr>
                <a:srgbClr val="ACBFCF"/>
              </a:buClr>
              <a:buSzPts val="1350"/>
              <a:buChar char="●"/>
            </a:pPr>
            <a:r>
              <a:rPr lang="en" sz="1350">
                <a:solidFill>
                  <a:srgbClr val="ACBFCF"/>
                </a:solidFill>
              </a:rPr>
              <a:t>Simple to understand</a:t>
            </a:r>
            <a:endParaRPr sz="1350">
              <a:solidFill>
                <a:srgbClr val="ACBFCF"/>
              </a:solidFill>
            </a:endParaRPr>
          </a:p>
          <a:p>
            <a:pPr indent="-314325" lvl="0" marL="457200" rtl="0" algn="just">
              <a:lnSpc>
                <a:spcPct val="115000"/>
              </a:lnSpc>
              <a:spcBef>
                <a:spcPts val="0"/>
              </a:spcBef>
              <a:spcAft>
                <a:spcPts val="0"/>
              </a:spcAft>
              <a:buClr>
                <a:srgbClr val="ACBFCF"/>
              </a:buClr>
              <a:buSzPts val="1350"/>
              <a:buChar char="●"/>
            </a:pPr>
            <a:r>
              <a:rPr lang="en" sz="1350">
                <a:solidFill>
                  <a:srgbClr val="ACBFCF"/>
                </a:solidFill>
              </a:rPr>
              <a:t>Difficult to master</a:t>
            </a:r>
            <a:endParaRPr sz="1350">
              <a:solidFill>
                <a:srgbClr val="ACBFCF"/>
              </a:solidFill>
            </a:endParaRPr>
          </a:p>
          <a:p>
            <a:pPr indent="0" lvl="0" marL="0" rtl="0" algn="l">
              <a:spcBef>
                <a:spcPts val="1200"/>
              </a:spcBef>
              <a:spcAft>
                <a:spcPts val="0"/>
              </a:spcAft>
              <a:buClr>
                <a:srgbClr val="000000"/>
              </a:buClr>
              <a:buSzPts val="1100"/>
              <a:buFont typeface="Arial"/>
              <a:buNone/>
            </a:pPr>
            <a:r>
              <a:t/>
            </a:r>
            <a:endParaRPr sz="1350">
              <a:solidFill>
                <a:srgbClr val="ACBFCF"/>
              </a:solidFill>
              <a:highlight>
                <a:srgbClr val="17181C"/>
              </a:highlight>
            </a:endParaRPr>
          </a:p>
          <a:p>
            <a:pPr indent="0" lvl="0" marL="0" rtl="0" algn="l">
              <a:spcBef>
                <a:spcPts val="0"/>
              </a:spcBef>
              <a:spcAft>
                <a:spcPts val="0"/>
              </a:spcAft>
              <a:buNone/>
            </a:pPr>
            <a:r>
              <a:rPr lang="en"/>
              <a:t>Events:</a:t>
            </a:r>
            <a:endParaRPr/>
          </a:p>
          <a:p>
            <a:pPr indent="-314325" lvl="0" marL="457200" rtl="0" algn="just">
              <a:lnSpc>
                <a:spcPct val="115000"/>
              </a:lnSpc>
              <a:spcBef>
                <a:spcPts val="0"/>
              </a:spcBef>
              <a:spcAft>
                <a:spcPts val="0"/>
              </a:spcAft>
              <a:buClr>
                <a:srgbClr val="ACBFCF"/>
              </a:buClr>
              <a:buSzPts val="1350"/>
              <a:buChar char="●"/>
            </a:pPr>
            <a:r>
              <a:rPr lang="en" sz="1350" u="sng">
                <a:solidFill>
                  <a:srgbClr val="7CC1D0"/>
                </a:solidFill>
                <a:hlinkClick r:id="rId2"/>
              </a:rPr>
              <a:t>Sprint</a:t>
            </a:r>
            <a:endParaRPr sz="1350" u="sng">
              <a:solidFill>
                <a:srgbClr val="7CC1D0"/>
              </a:solidFill>
              <a:hlinkClick r:id="rId3"/>
            </a:endParaRPr>
          </a:p>
          <a:p>
            <a:pPr indent="-314325" lvl="0" marL="457200" rtl="0" algn="just">
              <a:lnSpc>
                <a:spcPct val="115000"/>
              </a:lnSpc>
              <a:spcBef>
                <a:spcPts val="0"/>
              </a:spcBef>
              <a:spcAft>
                <a:spcPts val="0"/>
              </a:spcAft>
              <a:buClr>
                <a:srgbClr val="ACBFCF"/>
              </a:buClr>
              <a:buSzPts val="1350"/>
              <a:buChar char="●"/>
            </a:pPr>
            <a:r>
              <a:rPr lang="en" sz="1350" u="sng">
                <a:solidFill>
                  <a:srgbClr val="7CC1D0"/>
                </a:solidFill>
                <a:hlinkClick r:id="rId4"/>
              </a:rPr>
              <a:t>Sprint Planning</a:t>
            </a:r>
            <a:endParaRPr sz="1350" u="sng">
              <a:solidFill>
                <a:srgbClr val="7CC1D0"/>
              </a:solidFill>
              <a:hlinkClick r:id="rId5"/>
            </a:endParaRPr>
          </a:p>
          <a:p>
            <a:pPr indent="-314325" lvl="0" marL="457200" rtl="0" algn="just">
              <a:lnSpc>
                <a:spcPct val="115000"/>
              </a:lnSpc>
              <a:spcBef>
                <a:spcPts val="0"/>
              </a:spcBef>
              <a:spcAft>
                <a:spcPts val="0"/>
              </a:spcAft>
              <a:buClr>
                <a:srgbClr val="ACBFCF"/>
              </a:buClr>
              <a:buSzPts val="1350"/>
              <a:buChar char="●"/>
            </a:pPr>
            <a:r>
              <a:rPr lang="en" sz="1350" u="sng">
                <a:solidFill>
                  <a:srgbClr val="7CC1D0"/>
                </a:solidFill>
                <a:hlinkClick r:id="rId6"/>
              </a:rPr>
              <a:t>Daily Scrum</a:t>
            </a:r>
            <a:endParaRPr sz="1350" u="sng">
              <a:solidFill>
                <a:srgbClr val="7CC1D0"/>
              </a:solidFill>
              <a:hlinkClick r:id="rId7"/>
            </a:endParaRPr>
          </a:p>
          <a:p>
            <a:pPr indent="-314325" lvl="0" marL="457200" rtl="0" algn="just">
              <a:lnSpc>
                <a:spcPct val="115000"/>
              </a:lnSpc>
              <a:spcBef>
                <a:spcPts val="0"/>
              </a:spcBef>
              <a:spcAft>
                <a:spcPts val="0"/>
              </a:spcAft>
              <a:buClr>
                <a:srgbClr val="ACBFCF"/>
              </a:buClr>
              <a:buSzPts val="1350"/>
              <a:buChar char="●"/>
            </a:pPr>
            <a:r>
              <a:rPr lang="en" sz="1350" u="sng">
                <a:solidFill>
                  <a:srgbClr val="7CC1D0"/>
                </a:solidFill>
                <a:hlinkClick r:id="rId8"/>
              </a:rPr>
              <a:t>Sprint Review</a:t>
            </a:r>
            <a:endParaRPr sz="1350" u="sng">
              <a:solidFill>
                <a:srgbClr val="7CC1D0"/>
              </a:solidFill>
              <a:hlinkClick r:id="rId9"/>
            </a:endParaRPr>
          </a:p>
          <a:p>
            <a:pPr indent="-314325" lvl="0" marL="457200" rtl="0" algn="just">
              <a:lnSpc>
                <a:spcPct val="115000"/>
              </a:lnSpc>
              <a:spcBef>
                <a:spcPts val="0"/>
              </a:spcBef>
              <a:spcAft>
                <a:spcPts val="0"/>
              </a:spcAft>
              <a:buClr>
                <a:srgbClr val="ACBFCF"/>
              </a:buClr>
              <a:buSzPts val="1350"/>
              <a:buChar char="●"/>
            </a:pPr>
            <a:r>
              <a:rPr lang="en" sz="1350" u="sng">
                <a:solidFill>
                  <a:srgbClr val="7CC1D0"/>
                </a:solidFill>
                <a:hlinkClick r:id="rId10"/>
              </a:rPr>
              <a:t>Sprint Retrospective</a:t>
            </a:r>
            <a:endParaRPr sz="1350" u="sng">
              <a:solidFill>
                <a:srgbClr val="7CC1D0"/>
              </a:solidFill>
              <a:hlinkClick r:id="rId11"/>
            </a:endParaRPr>
          </a:p>
          <a:p>
            <a:pPr indent="0" lvl="0" marL="0" rtl="0" algn="l">
              <a:spcBef>
                <a:spcPts val="1200"/>
              </a:spcBef>
              <a:spcAft>
                <a:spcPts val="0"/>
              </a:spcAft>
              <a:buNone/>
            </a:pPr>
            <a:r>
              <a:rPr lang="en" sz="1350">
                <a:solidFill>
                  <a:srgbClr val="ACBFCF"/>
                </a:solidFill>
                <a:highlight>
                  <a:srgbClr val="17181C"/>
                </a:highlight>
              </a:rPr>
              <a:t>The Scrum Team consists of a </a:t>
            </a:r>
            <a:r>
              <a:rPr lang="en" sz="1350" u="sng">
                <a:solidFill>
                  <a:srgbClr val="7CC1D0"/>
                </a:solidFill>
                <a:highlight>
                  <a:srgbClr val="17181C"/>
                </a:highlight>
                <a:hlinkClick r:id="rId12"/>
              </a:rPr>
              <a:t>Product Owner</a:t>
            </a:r>
            <a:r>
              <a:rPr lang="en" sz="1350">
                <a:solidFill>
                  <a:srgbClr val="ACBFCF"/>
                </a:solidFill>
                <a:highlight>
                  <a:srgbClr val="17181C"/>
                </a:highlight>
              </a:rPr>
              <a:t>, the </a:t>
            </a:r>
            <a:r>
              <a:rPr lang="en" sz="1350" u="sng">
                <a:solidFill>
                  <a:srgbClr val="7CC1D0"/>
                </a:solidFill>
                <a:highlight>
                  <a:srgbClr val="17181C"/>
                </a:highlight>
                <a:hlinkClick r:id="rId13"/>
              </a:rPr>
              <a:t>Development Team</a:t>
            </a:r>
            <a:r>
              <a:rPr lang="en" sz="1350">
                <a:solidFill>
                  <a:srgbClr val="ACBFCF"/>
                </a:solidFill>
                <a:highlight>
                  <a:srgbClr val="17181C"/>
                </a:highlight>
              </a:rPr>
              <a:t>, and a </a:t>
            </a:r>
            <a:r>
              <a:rPr lang="en" sz="1350" u="sng">
                <a:solidFill>
                  <a:srgbClr val="7CC1D0"/>
                </a:solidFill>
                <a:highlight>
                  <a:srgbClr val="17181C"/>
                </a:highlight>
                <a:hlinkClick r:id="rId14"/>
              </a:rPr>
              <a:t>Scrum Master</a:t>
            </a:r>
            <a:r>
              <a:rPr lang="en" sz="1350">
                <a:solidFill>
                  <a:srgbClr val="ACBFCF"/>
                </a:solidFill>
                <a:highlight>
                  <a:srgbClr val="17181C"/>
                </a:highlight>
              </a:rPr>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f89b5fd6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f89b5fd6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f08565ed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f08565ed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QA From Zero to Hero</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Michael Arias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Tipos de Pruebas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Box</a:t>
            </a:r>
            <a:endParaRPr/>
          </a:p>
        </p:txBody>
      </p:sp>
      <p:pic>
        <p:nvPicPr>
          <p:cNvPr id="115" name="Google Shape;115;p23"/>
          <p:cNvPicPr preferRelativeResize="0"/>
          <p:nvPr/>
        </p:nvPicPr>
        <p:blipFill>
          <a:blip r:embed="rId3">
            <a:alphaModFix/>
          </a:blip>
          <a:stretch>
            <a:fillRect/>
          </a:stretch>
        </p:blipFill>
        <p:spPr>
          <a:xfrm>
            <a:off x="2609113" y="217325"/>
            <a:ext cx="3925775" cy="3925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 Testing</a:t>
            </a:r>
            <a:endParaRPr/>
          </a:p>
        </p:txBody>
      </p:sp>
      <p:sp>
        <p:nvSpPr>
          <p:cNvPr id="121" name="Google Shape;121;p24"/>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22" name="Google Shape;122;p24"/>
          <p:cNvPicPr preferRelativeResize="0"/>
          <p:nvPr/>
        </p:nvPicPr>
        <p:blipFill>
          <a:blip r:embed="rId3">
            <a:alphaModFix/>
          </a:blip>
          <a:stretch>
            <a:fillRect/>
          </a:stretch>
        </p:blipFill>
        <p:spPr>
          <a:xfrm>
            <a:off x="5122850" y="799675"/>
            <a:ext cx="3544150" cy="354415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Integration Testing</a:t>
            </a:r>
            <a:endParaRPr/>
          </a:p>
        </p:txBody>
      </p:sp>
      <p:sp>
        <p:nvSpPr>
          <p:cNvPr id="128" name="Google Shape;128;p25"/>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29" name="Google Shape;129;p25"/>
          <p:cNvPicPr preferRelativeResize="0"/>
          <p:nvPr/>
        </p:nvPicPr>
        <p:blipFill>
          <a:blip r:embed="rId3">
            <a:alphaModFix/>
          </a:blip>
          <a:stretch>
            <a:fillRect/>
          </a:stretch>
        </p:blipFill>
        <p:spPr>
          <a:xfrm>
            <a:off x="5367150" y="1008400"/>
            <a:ext cx="3126700" cy="312670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Black Box</a:t>
            </a:r>
            <a:endParaRPr/>
          </a:p>
        </p:txBody>
      </p:sp>
      <p:pic>
        <p:nvPicPr>
          <p:cNvPr id="135" name="Google Shape;135;p26"/>
          <p:cNvPicPr preferRelativeResize="0"/>
          <p:nvPr/>
        </p:nvPicPr>
        <p:blipFill>
          <a:blip r:embed="rId3">
            <a:alphaModFix/>
          </a:blip>
          <a:stretch>
            <a:fillRect/>
          </a:stretch>
        </p:blipFill>
        <p:spPr>
          <a:xfrm>
            <a:off x="2609113" y="238075"/>
            <a:ext cx="3925775" cy="392577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Smoke Testing</a:t>
            </a:r>
            <a:endParaRPr/>
          </a:p>
        </p:txBody>
      </p:sp>
      <p:sp>
        <p:nvSpPr>
          <p:cNvPr id="141" name="Google Shape;141;p27"/>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2" name="Google Shape;142;p27"/>
          <p:cNvPicPr preferRelativeResize="0"/>
          <p:nvPr/>
        </p:nvPicPr>
        <p:blipFill>
          <a:blip r:embed="rId3">
            <a:alphaModFix/>
          </a:blip>
          <a:stretch>
            <a:fillRect/>
          </a:stretch>
        </p:blipFill>
        <p:spPr>
          <a:xfrm>
            <a:off x="4615500" y="0"/>
            <a:ext cx="4528499" cy="3010613"/>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Regression Testing</a:t>
            </a:r>
            <a:endParaRPr/>
          </a:p>
        </p:txBody>
      </p:sp>
      <p:sp>
        <p:nvSpPr>
          <p:cNvPr id="148" name="Google Shape;148;p28"/>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9" name="Google Shape;149;p28"/>
          <p:cNvPicPr preferRelativeResize="0"/>
          <p:nvPr/>
        </p:nvPicPr>
        <p:blipFill>
          <a:blip r:embed="rId3">
            <a:alphaModFix/>
          </a:blip>
          <a:stretch>
            <a:fillRect/>
          </a:stretch>
        </p:blipFill>
        <p:spPr>
          <a:xfrm>
            <a:off x="5013675" y="1337064"/>
            <a:ext cx="3617250" cy="2469376"/>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Happy Path Testing</a:t>
            </a:r>
            <a:endParaRPr/>
          </a:p>
        </p:txBody>
      </p:sp>
      <p:sp>
        <p:nvSpPr>
          <p:cNvPr id="155" name="Google Shape;155;p2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56" name="Google Shape;156;p29"/>
          <p:cNvPicPr preferRelativeResize="0"/>
          <p:nvPr/>
        </p:nvPicPr>
        <p:blipFill>
          <a:blip r:embed="rId3">
            <a:alphaModFix/>
          </a:blip>
          <a:stretch>
            <a:fillRect/>
          </a:stretch>
        </p:blipFill>
        <p:spPr>
          <a:xfrm>
            <a:off x="4895925" y="1587513"/>
            <a:ext cx="3936950" cy="1968475"/>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Negative Testing</a:t>
            </a:r>
            <a:endParaRPr/>
          </a:p>
        </p:txBody>
      </p:sp>
      <p:sp>
        <p:nvSpPr>
          <p:cNvPr id="162" name="Google Shape;162;p30"/>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63" name="Google Shape;163;p30"/>
          <p:cNvPicPr preferRelativeResize="0"/>
          <p:nvPr/>
        </p:nvPicPr>
        <p:blipFill>
          <a:blip r:embed="rId3">
            <a:alphaModFix/>
          </a:blip>
          <a:stretch>
            <a:fillRect/>
          </a:stretch>
        </p:blipFill>
        <p:spPr>
          <a:xfrm>
            <a:off x="4430175" y="1283702"/>
            <a:ext cx="5412677" cy="3044625"/>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 Testing</a:t>
            </a:r>
            <a:endParaRPr/>
          </a:p>
        </p:txBody>
      </p:sp>
      <p:sp>
        <p:nvSpPr>
          <p:cNvPr id="169" name="Google Shape;169;p31"/>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70" name="Google Shape;170;p31"/>
          <p:cNvPicPr preferRelativeResize="0"/>
          <p:nvPr/>
        </p:nvPicPr>
        <p:blipFill>
          <a:blip r:embed="rId3">
            <a:alphaModFix/>
          </a:blip>
          <a:stretch>
            <a:fillRect/>
          </a:stretch>
        </p:blipFill>
        <p:spPr>
          <a:xfrm>
            <a:off x="5783250" y="1381125"/>
            <a:ext cx="2381250" cy="238125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¿Qué es un QA?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 muchos… Muchos más.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trike="sngStrike"/>
              <a:t>Microsoft Test Manager</a:t>
            </a:r>
            <a:r>
              <a:rPr lang="en"/>
              <a:t> Release Management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4"/>
          <p:cNvPicPr preferRelativeResize="0"/>
          <p:nvPr/>
        </p:nvPicPr>
        <p:blipFill>
          <a:blip r:embed="rId3">
            <a:alphaModFix/>
          </a:blip>
          <a:stretch>
            <a:fillRect/>
          </a:stretch>
        </p:blipFill>
        <p:spPr>
          <a:xfrm>
            <a:off x="1572600" y="222810"/>
            <a:ext cx="5998801" cy="3801314"/>
          </a:xfrm>
          <a:prstGeom prst="rect">
            <a:avLst/>
          </a:prstGeom>
          <a:noFill/>
          <a:ln>
            <a:noFill/>
          </a:ln>
        </p:spPr>
      </p:pic>
      <p:sp>
        <p:nvSpPr>
          <p:cNvPr id="186" name="Google Shape;186;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Como solía ser...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Como es...</a:t>
            </a:r>
            <a:endParaRPr/>
          </a:p>
        </p:txBody>
      </p:sp>
      <p:pic>
        <p:nvPicPr>
          <p:cNvPr id="192" name="Google Shape;192;p35"/>
          <p:cNvPicPr preferRelativeResize="0"/>
          <p:nvPr/>
        </p:nvPicPr>
        <p:blipFill>
          <a:blip r:embed="rId3">
            <a:alphaModFix/>
          </a:blip>
          <a:stretch>
            <a:fillRect/>
          </a:stretch>
        </p:blipFill>
        <p:spPr>
          <a:xfrm>
            <a:off x="450900" y="195700"/>
            <a:ext cx="8242205" cy="392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Selenium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7"/>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&lt;&lt;DEMO&gt;&gt;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Tips and Tricks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Tecnologías más usadas</a:t>
            </a:r>
            <a:endParaRPr/>
          </a:p>
        </p:txBody>
      </p:sp>
      <p:pic>
        <p:nvPicPr>
          <p:cNvPr id="213" name="Google Shape;213;p39"/>
          <p:cNvPicPr preferRelativeResize="0"/>
          <p:nvPr/>
        </p:nvPicPr>
        <p:blipFill>
          <a:blip r:embed="rId3">
            <a:alphaModFix/>
          </a:blip>
          <a:stretch>
            <a:fillRect/>
          </a:stretch>
        </p:blipFill>
        <p:spPr>
          <a:xfrm>
            <a:off x="4857350" y="193775"/>
            <a:ext cx="1552250" cy="1552250"/>
          </a:xfrm>
          <a:prstGeom prst="rect">
            <a:avLst/>
          </a:prstGeom>
          <a:noFill/>
          <a:ln>
            <a:noFill/>
          </a:ln>
        </p:spPr>
      </p:pic>
      <p:pic>
        <p:nvPicPr>
          <p:cNvPr id="214" name="Google Shape;214;p39"/>
          <p:cNvPicPr preferRelativeResize="0"/>
          <p:nvPr/>
        </p:nvPicPr>
        <p:blipFill>
          <a:blip r:embed="rId4">
            <a:alphaModFix/>
          </a:blip>
          <a:stretch>
            <a:fillRect/>
          </a:stretch>
        </p:blipFill>
        <p:spPr>
          <a:xfrm>
            <a:off x="6576800" y="1660475"/>
            <a:ext cx="2246400" cy="693575"/>
          </a:xfrm>
          <a:prstGeom prst="rect">
            <a:avLst/>
          </a:prstGeom>
          <a:noFill/>
          <a:ln>
            <a:noFill/>
          </a:ln>
        </p:spPr>
      </p:pic>
      <p:pic>
        <p:nvPicPr>
          <p:cNvPr id="215" name="Google Shape;215;p39"/>
          <p:cNvPicPr preferRelativeResize="0"/>
          <p:nvPr/>
        </p:nvPicPr>
        <p:blipFill>
          <a:blip r:embed="rId5">
            <a:alphaModFix/>
          </a:blip>
          <a:stretch>
            <a:fillRect/>
          </a:stretch>
        </p:blipFill>
        <p:spPr>
          <a:xfrm>
            <a:off x="5071225" y="2721825"/>
            <a:ext cx="1248975" cy="1210625"/>
          </a:xfrm>
          <a:prstGeom prst="rect">
            <a:avLst/>
          </a:prstGeom>
          <a:noFill/>
          <a:ln>
            <a:noFill/>
          </a:ln>
        </p:spPr>
      </p:pic>
      <p:pic>
        <p:nvPicPr>
          <p:cNvPr id="216" name="Google Shape;216;p39"/>
          <p:cNvPicPr preferRelativeResize="0"/>
          <p:nvPr/>
        </p:nvPicPr>
        <p:blipFill>
          <a:blip r:embed="rId6">
            <a:alphaModFix/>
          </a:blip>
          <a:stretch>
            <a:fillRect/>
          </a:stretch>
        </p:blipFill>
        <p:spPr>
          <a:xfrm>
            <a:off x="6951075" y="3268700"/>
            <a:ext cx="1390900" cy="139090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000"/>
                                        <p:tgtEl>
                                          <p:spTgt spid="2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1000"/>
                                        <p:tgtEl>
                                          <p:spTgt spid="2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¿Dónde seguir aprendiendo?</a:t>
            </a:r>
            <a:endParaRPr/>
          </a:p>
        </p:txBody>
      </p:sp>
      <p:sp>
        <p:nvSpPr>
          <p:cNvPr id="222" name="Google Shape;222;p40"/>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23" name="Google Shape;223;p40"/>
          <p:cNvPicPr preferRelativeResize="0"/>
          <p:nvPr/>
        </p:nvPicPr>
        <p:blipFill>
          <a:blip r:embed="rId3">
            <a:alphaModFix/>
          </a:blip>
          <a:stretch>
            <a:fillRect/>
          </a:stretch>
        </p:blipFill>
        <p:spPr>
          <a:xfrm>
            <a:off x="4867100" y="238975"/>
            <a:ext cx="2762250" cy="1381125"/>
          </a:xfrm>
          <a:prstGeom prst="rect">
            <a:avLst/>
          </a:prstGeom>
          <a:noFill/>
          <a:ln>
            <a:noFill/>
          </a:ln>
        </p:spPr>
      </p:pic>
      <p:pic>
        <p:nvPicPr>
          <p:cNvPr id="224" name="Google Shape;224;p40"/>
          <p:cNvPicPr preferRelativeResize="0"/>
          <p:nvPr/>
        </p:nvPicPr>
        <p:blipFill>
          <a:blip r:embed="rId4">
            <a:alphaModFix/>
          </a:blip>
          <a:stretch>
            <a:fillRect/>
          </a:stretch>
        </p:blipFill>
        <p:spPr>
          <a:xfrm>
            <a:off x="6777875" y="1272825"/>
            <a:ext cx="2224050" cy="1572375"/>
          </a:xfrm>
          <a:prstGeom prst="rect">
            <a:avLst/>
          </a:prstGeom>
          <a:noFill/>
          <a:ln>
            <a:noFill/>
          </a:ln>
        </p:spPr>
      </p:pic>
      <p:pic>
        <p:nvPicPr>
          <p:cNvPr id="225" name="Google Shape;225;p40"/>
          <p:cNvPicPr preferRelativeResize="0"/>
          <p:nvPr/>
        </p:nvPicPr>
        <p:blipFill>
          <a:blip r:embed="rId5">
            <a:alphaModFix/>
          </a:blip>
          <a:stretch>
            <a:fillRect/>
          </a:stretch>
        </p:blipFill>
        <p:spPr>
          <a:xfrm>
            <a:off x="5165150" y="3008175"/>
            <a:ext cx="1678025" cy="101955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0"/>
                                        <p:tgtEl>
                                          <p:spTgt spid="2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¿Dónde aplicar?</a:t>
            </a:r>
            <a:endParaRPr/>
          </a:p>
        </p:txBody>
      </p:sp>
      <p:pic>
        <p:nvPicPr>
          <p:cNvPr id="231" name="Google Shape;231;p41"/>
          <p:cNvPicPr preferRelativeResize="0"/>
          <p:nvPr/>
        </p:nvPicPr>
        <p:blipFill>
          <a:blip r:embed="rId3">
            <a:alphaModFix/>
          </a:blip>
          <a:stretch>
            <a:fillRect/>
          </a:stretch>
        </p:blipFill>
        <p:spPr>
          <a:xfrm>
            <a:off x="6131250" y="2209800"/>
            <a:ext cx="2857500" cy="723900"/>
          </a:xfrm>
          <a:prstGeom prst="rect">
            <a:avLst/>
          </a:prstGeom>
          <a:noFill/>
          <a:ln>
            <a:noFill/>
          </a:ln>
        </p:spPr>
      </p:pic>
      <p:pic>
        <p:nvPicPr>
          <p:cNvPr id="232" name="Google Shape;232;p41"/>
          <p:cNvPicPr preferRelativeResize="0"/>
          <p:nvPr/>
        </p:nvPicPr>
        <p:blipFill>
          <a:blip r:embed="rId4">
            <a:alphaModFix/>
          </a:blip>
          <a:stretch>
            <a:fillRect/>
          </a:stretch>
        </p:blipFill>
        <p:spPr>
          <a:xfrm>
            <a:off x="5019150" y="687075"/>
            <a:ext cx="2143125" cy="885825"/>
          </a:xfrm>
          <a:prstGeom prst="rect">
            <a:avLst/>
          </a:prstGeom>
          <a:noFill/>
          <a:ln>
            <a:noFill/>
          </a:ln>
        </p:spPr>
      </p:pic>
      <p:pic>
        <p:nvPicPr>
          <p:cNvPr id="233" name="Google Shape;233;p41"/>
          <p:cNvPicPr preferRelativeResize="0"/>
          <p:nvPr/>
        </p:nvPicPr>
        <p:blipFill>
          <a:blip r:embed="rId5">
            <a:alphaModFix/>
          </a:blip>
          <a:stretch>
            <a:fillRect/>
          </a:stretch>
        </p:blipFill>
        <p:spPr>
          <a:xfrm>
            <a:off x="5019150" y="3151850"/>
            <a:ext cx="2530750" cy="151845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QA Engineer</a:t>
            </a:r>
            <a:endParaRPr sz="2100">
              <a:latin typeface="Average"/>
              <a:ea typeface="Average"/>
              <a:cs typeface="Average"/>
              <a:sym typeface="Average"/>
            </a:endParaRPr>
          </a:p>
        </p:txBody>
      </p:sp>
      <p:sp>
        <p:nvSpPr>
          <p:cNvPr id="71" name="Google Shape;71;p15"/>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Responsable por velar por la calidad del producto y el cumplimiento de los requerimientos</a:t>
            </a:r>
            <a:endParaRPr/>
          </a:p>
        </p:txBody>
      </p:sp>
      <p:pic>
        <p:nvPicPr>
          <p:cNvPr id="72" name="Google Shape;72;p15"/>
          <p:cNvPicPr preferRelativeResize="0"/>
          <p:nvPr/>
        </p:nvPicPr>
        <p:blipFill>
          <a:blip r:embed="rId3">
            <a:alphaModFix/>
          </a:blip>
          <a:stretch>
            <a:fillRect/>
          </a:stretch>
        </p:blipFill>
        <p:spPr>
          <a:xfrm>
            <a:off x="5165150" y="943464"/>
            <a:ext cx="3624475" cy="3256573"/>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200"/>
              <a:t>QABOY.COM</a:t>
            </a:r>
            <a:endParaRPr sz="4200"/>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¿Qué necesita un QA?</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Skills</a:t>
            </a:r>
            <a:endParaRPr/>
          </a:p>
        </p:txBody>
      </p:sp>
      <p:sp>
        <p:nvSpPr>
          <p:cNvPr id="83" name="Google Shape;83;p17"/>
          <p:cNvSpPr txBox="1"/>
          <p:nvPr>
            <p:ph idx="1" type="subTitle"/>
          </p:nvPr>
        </p:nvSpPr>
        <p:spPr>
          <a:xfrm>
            <a:off x="64975" y="2845200"/>
            <a:ext cx="4418700" cy="21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1- Curiosidad</a:t>
            </a:r>
            <a:endParaRPr sz="1800"/>
          </a:p>
          <a:p>
            <a:pPr indent="0" lvl="0" marL="0" rtl="0" algn="ctr">
              <a:spcBef>
                <a:spcPts val="0"/>
              </a:spcBef>
              <a:spcAft>
                <a:spcPts val="0"/>
              </a:spcAft>
              <a:buNone/>
            </a:pPr>
            <a:r>
              <a:rPr lang="en" sz="1800"/>
              <a:t>2- Habilidades Técnicas</a:t>
            </a:r>
            <a:endParaRPr sz="1800"/>
          </a:p>
          <a:p>
            <a:pPr indent="0" lvl="0" marL="0" rtl="0" algn="ctr">
              <a:spcBef>
                <a:spcPts val="0"/>
              </a:spcBef>
              <a:spcAft>
                <a:spcPts val="0"/>
              </a:spcAft>
              <a:buNone/>
            </a:pPr>
            <a:r>
              <a:rPr lang="en" sz="1800"/>
              <a:t>3- Mentalidad crítica y creativa</a:t>
            </a:r>
            <a:endParaRPr sz="1800"/>
          </a:p>
          <a:p>
            <a:pPr indent="0" lvl="0" marL="0" rtl="0" algn="ctr">
              <a:spcBef>
                <a:spcPts val="0"/>
              </a:spcBef>
              <a:spcAft>
                <a:spcPts val="0"/>
              </a:spcAft>
              <a:buNone/>
            </a:pPr>
            <a:r>
              <a:rPr lang="en" sz="1800"/>
              <a:t>4- Buen manejo del tiempo y prioridades</a:t>
            </a:r>
            <a:endParaRPr sz="1800"/>
          </a:p>
          <a:p>
            <a:pPr indent="0" lvl="0" marL="0" rtl="0" algn="ctr">
              <a:spcBef>
                <a:spcPts val="0"/>
              </a:spcBef>
              <a:spcAft>
                <a:spcPts val="0"/>
              </a:spcAft>
              <a:buNone/>
            </a:pPr>
            <a:r>
              <a:rPr lang="en" sz="1800"/>
              <a:t>5- Comunicación</a:t>
            </a:r>
            <a:endParaRPr sz="1800"/>
          </a:p>
        </p:txBody>
      </p:sp>
      <p:pic>
        <p:nvPicPr>
          <p:cNvPr id="84" name="Google Shape;84;p17"/>
          <p:cNvPicPr preferRelativeResize="0"/>
          <p:nvPr/>
        </p:nvPicPr>
        <p:blipFill>
          <a:blip r:embed="rId3">
            <a:alphaModFix/>
          </a:blip>
          <a:stretch>
            <a:fillRect/>
          </a:stretch>
        </p:blipFill>
        <p:spPr>
          <a:xfrm>
            <a:off x="4634075" y="930163"/>
            <a:ext cx="4528500" cy="3283163"/>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SCRUM</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3"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405750" y="-686975"/>
            <a:ext cx="8332500" cy="604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 Foundation Server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&lt;&lt;DEMO&gt;&gt;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